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F_77F210F0.xml" ContentType="application/vnd.ms-powerpoint.comments+xml"/>
  <Override PartName="/ppt/comments/modernComment_101_B92B6E93.xml" ContentType="application/vnd.ms-powerpoint.comments+xml"/>
  <Override PartName="/ppt/comments/modernComment_102_614C65FA.xml" ContentType="application/vnd.ms-powerpoint.comments+xml"/>
  <Override PartName="/ppt/comments/modernComment_112_A70A644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71" r:id="rId2"/>
    <p:sldId id="257" r:id="rId3"/>
    <p:sldId id="258" r:id="rId4"/>
    <p:sldId id="260" r:id="rId5"/>
    <p:sldId id="270" r:id="rId6"/>
    <p:sldId id="262" r:id="rId7"/>
    <p:sldId id="272" r:id="rId8"/>
    <p:sldId id="273" r:id="rId9"/>
    <p:sldId id="264" r:id="rId10"/>
    <p:sldId id="274" r:id="rId11"/>
    <p:sldId id="263" r:id="rId12"/>
    <p:sldId id="275" r:id="rId13"/>
    <p:sldId id="268" r:id="rId14"/>
    <p:sldId id="276" r:id="rId15"/>
    <p:sldId id="261" r:id="rId16"/>
    <p:sldId id="269" r:id="rId17"/>
    <p:sldId id="27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2AED10-9E9E-63E3-0F45-DF5E72894A6F}" name="Usuário Convidado" initials="UC" userId="Usuário Convidado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15DCB-DEF6-E38B-C9FD-D2BB20B9D519}" v="1" dt="2025-03-13T17:28:22.458"/>
    <p1510:client id="{3880EBE8-2CC9-649D-58D0-04705C9F0AEC}" v="201" dt="2025-03-13T15:05:17.281"/>
    <p1510:client id="{44121E11-C8C5-BA1A-1CF4-B4B45B8CC164}" v="245" dt="2025-03-13T15:03:32.740"/>
    <p1510:client id="{4FF47F50-76EE-68B8-7CD4-25BECB3DD85E}" v="1" dt="2025-03-13T13:57:45.491"/>
    <p1510:client id="{579A3CC6-767E-79EF-3561-040C14E37731}" v="271" dt="2025-03-13T20:26:42.898"/>
    <p1510:client id="{642D769B-2D2D-28E4-C8CD-803FE65331D6}" v="207" dt="2025-03-13T23:19:04.636"/>
    <p1510:client id="{709DDC9A-0D5B-8431-AF59-C92D2B9766EA}" v="76" dt="2025-03-13T14:30:58.238"/>
    <p1510:client id="{799D40E6-2729-44B0-077D-ED9E32F9726E}" v="211" dt="2025-03-13T03:07:01.975"/>
    <p1510:client id="{7F1E3F7E-8491-081F-35C8-721CFC0F2E7F}" v="359" dt="2025-03-13T01:53:10.048"/>
    <p1510:client id="{88E9DBE9-58EE-8C37-AB3D-9F88C8815584}" v="1138" dt="2025-03-14T00:12:57.985"/>
    <p1510:client id="{8CB5EA30-6181-BAD3-7D7E-50E1EC7C8C6E}" v="9" dt="2025-03-14T09:03:09.498"/>
    <p1510:client id="{92957B8D-94EB-EF41-B758-C44A8B2B4C98}" v="13" dt="2025-03-13T14:55:56.225"/>
    <p1510:client id="{97B18141-0138-80A1-8E64-D7A9F3B7CB66}" v="307" dt="2025-03-13T23:43:53.882"/>
    <p1510:client id="{A87671B9-CD89-97D0-593C-F74DA1B1E51E}" v="171" dt="2025-03-13T14:50:49.147"/>
    <p1510:client id="{BFBA2015-4777-AA91-3DA1-CD84D3513FAD}" v="2231" dt="2025-03-13T19:51:46.588"/>
    <p1510:client id="{C01AF41B-FD0E-6587-AF27-4B67CC1DBCC5}" v="1" dt="2025-03-13T02:20:54.195"/>
    <p1510:client id="{CE0D8962-5CCD-A8A1-6B90-725E6D210CBC}" v="312" dt="2025-03-13T22:28:54.107"/>
    <p1510:client id="{DDCDB652-75EF-5F42-EC29-DCD857B42F61}" v="138" dt="2025-03-13T22:30:38.385"/>
    <p1510:client id="{E1335E0B-1EC2-402E-AD76-DAA5B3D3F9E8}" v="385" dt="2025-03-13T22:28:09.222"/>
    <p1510:client id="{E966008D-CDF8-B8EB-2FEE-95DDB0287299}" v="258" dt="2025-03-13T19:03:16.922"/>
    <p1510:client id="{EBC61BCC-7836-2634-5BC9-409C45D6873E}" v="260" dt="2025-03-13T17:20:22.393"/>
    <p1510:client id="{EE7DC64F-A766-21A1-722D-1E92F1CC0203}" v="196" dt="2025-03-13T18:16:04.521"/>
    <p1510:client id="{EED80AAE-1C0A-8C50-736A-A2B06107D220}" v="37" dt="2025-03-13T13:05:15.385"/>
    <p1510:client id="{F84C9B84-186C-7B98-F1A8-9D1559CA26CF}" v="2" dt="2025-03-13T13:26:55.973"/>
    <p1510:client id="{FA48F442-3F64-4F61-4E41-4DEC23B72B1E}" v="19" dt="2025-03-13T23:52:16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1_B92B6E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978EF4-498A-4C12-870D-B0403B116030}" authorId="{E52AED10-9E9E-63E3-0F45-DF5E72894A6F}" created="2025-03-13T19:44:24.794">
    <pc:sldMkLst xmlns:pc="http://schemas.microsoft.com/office/powerpoint/2013/main/command">
      <pc:docMk/>
      <pc:sldMk cId="3106631315" sldId="257"/>
    </pc:sldMkLst>
    <p188:txBody>
      <a:bodyPr/>
      <a:lstStyle/>
      <a:p>
        <a:r>
          <a:rPr lang="pt-BR"/>
          <a:t>Se for pra colocar texto tem que ser letras grande para melhor visualização do conteúdo </a:t>
        </a:r>
      </a:p>
    </p188:txBody>
  </p188:cm>
</p188:cmLst>
</file>

<file path=ppt/comments/modernComment_102_614C65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3D4A24-7372-4CE4-BD90-458B35C65389}" authorId="{E52AED10-9E9E-63E3-0F45-DF5E72894A6F}" created="2025-03-13T19:42:21.572">
    <pc:sldMkLst xmlns:pc="http://schemas.microsoft.com/office/powerpoint/2013/main/command">
      <pc:docMk/>
      <pc:sldMk cId="1632396794" sldId="258"/>
    </pc:sldMkLst>
    <p188:txBody>
      <a:bodyPr/>
      <a:lstStyle/>
      <a:p>
        <a:r>
          <a:rPr lang="pt-BR"/>
          <a:t>Seguindo o sequência de montagem
Arena e Placas vão estar junto, assim como o Carrinho e o Controle
 </a:t>
        </a:r>
      </a:p>
    </p188:txBody>
  </p188:cm>
</p188:cmLst>
</file>

<file path=ppt/comments/modernComment_10F_77F210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6A34C2D-A3EE-4FA6-9A79-6303A863B35B}" authorId="{E52AED10-9E9E-63E3-0F45-DF5E72894A6F}" created="2025-03-13T19:43:29.495">
    <pc:sldMkLst xmlns:pc="http://schemas.microsoft.com/office/powerpoint/2013/main/command">
      <pc:docMk/>
      <pc:sldMk cId="2012352752" sldId="271"/>
    </pc:sldMkLst>
    <p188:txBody>
      <a:bodyPr/>
      <a:lstStyle/>
      <a:p>
        <a:r>
          <a:rPr lang="pt-BR"/>
          <a:t>O projeto consiste na construção de uma arena interativa (que entra o placar)
e o Robô de estourar balão (que entra o controle)</a:t>
        </a:r>
      </a:p>
    </p188:txBody>
  </p188:cm>
</p188:cmLst>
</file>

<file path=ppt/comments/modernComment_112_A70A64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D40615-2663-4A80-84C6-DCA59DD58B45}" authorId="{E52AED10-9E9E-63E3-0F45-DF5E72894A6F}" created="2025-03-13T22:17:19.741">
    <pc:sldMkLst xmlns:pc="http://schemas.microsoft.com/office/powerpoint/2013/main/command">
      <pc:docMk/>
      <pc:sldMk cId="2802476108" sldId="274"/>
    </pc:sldMkLst>
    <p188:replyLst>
      <p188:reply id="{E6EFAE08-C574-449A-BD14-CD6B3D959A5B}" authorId="{E52AED10-9E9E-63E3-0F45-DF5E72894A6F}" created="2025-03-13T22:18:02.147">
        <p188:txBody>
          <a:bodyPr/>
          <a:lstStyle/>
          <a:p>
            <a:r>
              <a:rPr lang="pt-BR"/>
              <a:t>Não precisa colocar o link de onde foi pego
Isso é pra documentação</a:t>
            </a:r>
          </a:p>
        </p188:txBody>
      </p188:reply>
    </p188:replyLst>
    <p188:txBody>
      <a:bodyPr/>
      <a:lstStyle/>
      <a:p>
        <a:r>
          <a:rPr lang="pt-BR"/>
          <a:t>Coloca que são imagens do Google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4949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716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803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65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342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651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8652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8287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411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805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F_77F210F0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12_A70A644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1_B92B6E9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8/10/relationships/comments" Target="../comments/modernComment_102_614C65F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55A1F-2064-AADD-747E-77A159935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D11D58-FB0E-7AFF-6B7E-B9A368B5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C3F3FAEE-C143-E248-6A3D-63979F50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9" t="38814" r="20812" b="38983"/>
          <a:stretch/>
        </p:blipFill>
        <p:spPr>
          <a:xfrm>
            <a:off x="4373118" y="2293216"/>
            <a:ext cx="3450507" cy="13328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9BC3756-BC48-28C2-C5CF-0ED3B7672ABD}"/>
              </a:ext>
            </a:extLst>
          </p:cNvPr>
          <p:cNvSpPr txBox="1"/>
          <p:nvPr/>
        </p:nvSpPr>
        <p:spPr>
          <a:xfrm>
            <a:off x="2663668" y="3800359"/>
            <a:ext cx="687567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0" b="1"/>
              <a:t>Arena Interativa</a:t>
            </a:r>
          </a:p>
          <a:p>
            <a:pPr algn="ctr"/>
            <a:r>
              <a:rPr lang="pt-BR" sz="8000" b="1"/>
              <a:t>Robô Estoura Balão</a:t>
            </a:r>
          </a:p>
        </p:txBody>
      </p:sp>
    </p:spTree>
    <p:extLst>
      <p:ext uri="{BB962C8B-B14F-4D97-AF65-F5344CB8AC3E}">
        <p14:creationId xmlns:p14="http://schemas.microsoft.com/office/powerpoint/2010/main" val="20123527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6374-72D2-089B-8723-6CD985BF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3DDE0-7F1F-B6C4-003E-33BD048B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Arena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304DA5-6D0A-7654-FBFE-86CCF55D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10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4300394C-767C-0380-43EB-B1C4807D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06C4DF1-AED4-8AFF-7CC1-8EF107133A5B}"/>
              </a:ext>
            </a:extLst>
          </p:cNvPr>
          <p:cNvSpPr txBox="1">
            <a:spLocks/>
          </p:cNvSpPr>
          <p:nvPr/>
        </p:nvSpPr>
        <p:spPr>
          <a:xfrm>
            <a:off x="3881899" y="1919060"/>
            <a:ext cx="4432328" cy="64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Arena de Batalha de Robôs</a:t>
            </a:r>
          </a:p>
        </p:txBody>
      </p:sp>
      <p:pic>
        <p:nvPicPr>
          <p:cNvPr id="17" name="Imagem 16" descr="Uma imagem contendo no interior, pequeno, mesa, computador&#10;&#10;O conteúdo gerado por IA pode estar incorreto.">
            <a:extLst>
              <a:ext uri="{FF2B5EF4-FFF2-40B4-BE49-F238E27FC236}">
                <a16:creationId xmlns:a16="http://schemas.microsoft.com/office/drawing/2014/main" id="{148E975F-0F21-A336-6504-37E112A36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05" y="2943224"/>
            <a:ext cx="4243388" cy="2376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Uma imagem contendo no interior, mesa, comida, diferente&#10;&#10;O conteúdo gerado por IA pode estar incorreto.">
            <a:extLst>
              <a:ext uri="{FF2B5EF4-FFF2-40B4-BE49-F238E27FC236}">
                <a16:creationId xmlns:a16="http://schemas.microsoft.com/office/drawing/2014/main" id="{7BEC366B-FFED-38D2-06A3-A754E6267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00" y="2940842"/>
            <a:ext cx="2788445" cy="2381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E369652-43B3-B6DC-7133-4D545B04EBDE}"/>
              </a:ext>
            </a:extLst>
          </p:cNvPr>
          <p:cNvSpPr txBox="1"/>
          <p:nvPr/>
        </p:nvSpPr>
        <p:spPr>
          <a:xfrm>
            <a:off x="797891" y="5320432"/>
            <a:ext cx="28872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 Imagem do </a:t>
            </a:r>
            <a:r>
              <a:rPr lang="pt-BR" sz="2000" err="1">
                <a:ea typeface="+mn-lt"/>
                <a:cs typeface="+mn-lt"/>
              </a:rPr>
              <a:t>Amazon</a:t>
            </a:r>
            <a:r>
              <a:rPr lang="pt-BR" sz="2000">
                <a:ea typeface="+mn-lt"/>
                <a:cs typeface="+mn-lt"/>
              </a:rPr>
              <a:t> )</a:t>
            </a:r>
            <a:endParaRPr lang="pt-BR" sz="200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D9EAF8F-94AE-F9EB-B668-B9608C20619B}"/>
              </a:ext>
            </a:extLst>
          </p:cNvPr>
          <p:cNvSpPr txBox="1"/>
          <p:nvPr/>
        </p:nvSpPr>
        <p:spPr>
          <a:xfrm>
            <a:off x="5224117" y="5315423"/>
            <a:ext cx="1736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 </a:t>
            </a:r>
            <a:r>
              <a:rPr lang="en-US" err="1"/>
              <a:t>Imagem</a:t>
            </a:r>
            <a:r>
              <a:rPr lang="en-US"/>
              <a:t> do </a:t>
            </a:r>
            <a:r>
              <a:rPr lang="en-US" err="1"/>
              <a:t>Youtube</a:t>
            </a:r>
            <a:r>
              <a:rPr lang="en-US">
                <a:ea typeface="+mn-lt"/>
                <a:cs typeface="+mn-lt"/>
              </a:rPr>
              <a:t> </a:t>
            </a:r>
            <a:r>
              <a:rPr lang="pt-BR">
                <a:ea typeface="+mn-lt"/>
                <a:cs typeface="+mn-lt"/>
              </a:rPr>
              <a:t>)</a:t>
            </a:r>
            <a:endParaRPr lang="pt-BR" err="1"/>
          </a:p>
        </p:txBody>
      </p:sp>
      <p:pic>
        <p:nvPicPr>
          <p:cNvPr id="24" name="Imagem 23" descr="Mesa com cadeiras&#10;&#10;O conteúdo gerado por IA pode estar incorreto.">
            <a:extLst>
              <a:ext uri="{FF2B5EF4-FFF2-40B4-BE49-F238E27FC236}">
                <a16:creationId xmlns:a16="http://schemas.microsoft.com/office/drawing/2014/main" id="{44372ECE-EB0E-A371-C008-75E8CE38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764" y="2959543"/>
            <a:ext cx="2731053" cy="240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2E05FEA-07C5-ED51-A560-3B34F64E56C6}"/>
              </a:ext>
            </a:extLst>
          </p:cNvPr>
          <p:cNvSpPr txBox="1"/>
          <p:nvPr/>
        </p:nvSpPr>
        <p:spPr>
          <a:xfrm>
            <a:off x="8971405" y="5374190"/>
            <a:ext cx="2025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 </a:t>
            </a:r>
            <a:r>
              <a:rPr lang="en-US" err="1"/>
              <a:t>Imagem</a:t>
            </a:r>
            <a:r>
              <a:rPr lang="en-US"/>
              <a:t> do Mercado</a:t>
            </a:r>
            <a:r>
              <a:rPr lang="en-US">
                <a:ea typeface="+mn-lt"/>
                <a:cs typeface="+mn-lt"/>
              </a:rPr>
              <a:t> Livre</a:t>
            </a:r>
            <a:r>
              <a:rPr lang="pt-BR">
                <a:ea typeface="+mn-lt"/>
                <a:cs typeface="+mn-lt"/>
              </a:rPr>
              <a:t> )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8024761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3AF65-45FE-C512-FAAB-7B324C699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C16A4-7F06-F8CB-0947-5BBA6CEC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Croqui - Arena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87AF43-9A3F-7B26-5CB1-A9A20C26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11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238A8001-AA2A-77A5-1EAB-20B84E25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12060F-2A86-13D2-3C29-4F5315BE5002}"/>
              </a:ext>
            </a:extLst>
          </p:cNvPr>
          <p:cNvSpPr txBox="1"/>
          <p:nvPr/>
        </p:nvSpPr>
        <p:spPr>
          <a:xfrm>
            <a:off x="4732524" y="6162300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  <p:pic>
        <p:nvPicPr>
          <p:cNvPr id="9" name="Espaço Reservado para Conteúdo 8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D25DBFB1-8699-06E9-0613-713ED5A55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490" y="1929384"/>
            <a:ext cx="7639019" cy="4251960"/>
          </a:xfrm>
        </p:spPr>
      </p:pic>
      <p:pic>
        <p:nvPicPr>
          <p:cNvPr id="10" name="Imagem 9" descr="Texto, Carta&#10;&#10;O conteúdo gerado por IA pode estar incorreto.">
            <a:extLst>
              <a:ext uri="{FF2B5EF4-FFF2-40B4-BE49-F238E27FC236}">
                <a16:creationId xmlns:a16="http://schemas.microsoft.com/office/drawing/2014/main" id="{8C7B8E48-D24F-5554-E9E4-4DF0F9A18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9" y="5062770"/>
            <a:ext cx="2688606" cy="8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FCB1D-7DED-CF72-EF9A-8C7A6A117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F5738-7075-5F64-EEEC-C50A0214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Placar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13B744-C24F-EA9D-FE22-877D1F74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12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264D63A7-E1D9-A928-37D1-4F5FCC4C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1B32A2C-3C84-6B4A-CE60-A69AEB916D66}"/>
              </a:ext>
            </a:extLst>
          </p:cNvPr>
          <p:cNvSpPr txBox="1">
            <a:spLocks/>
          </p:cNvSpPr>
          <p:nvPr/>
        </p:nvSpPr>
        <p:spPr>
          <a:xfrm>
            <a:off x="4510022" y="1714953"/>
            <a:ext cx="3181350" cy="1039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200"/>
              <a:t>Placar de pontuação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508A2B-4FBC-6596-AB3F-238B7AC0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48" r="-382" b="12928"/>
          <a:stretch/>
        </p:blipFill>
        <p:spPr>
          <a:xfrm>
            <a:off x="995828" y="2575354"/>
            <a:ext cx="4510533" cy="356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Calendário&#10;&#10;O conteúdo gerado por IA pode estar incorreto.">
            <a:extLst>
              <a:ext uri="{FF2B5EF4-FFF2-40B4-BE49-F238E27FC236}">
                <a16:creationId xmlns:a16="http://schemas.microsoft.com/office/drawing/2014/main" id="{CDB0F618-46C9-8BC2-4144-94521CF2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96" r="-429" b="-1071"/>
          <a:stretch/>
        </p:blipFill>
        <p:spPr>
          <a:xfrm>
            <a:off x="7579794" y="2567683"/>
            <a:ext cx="3004504" cy="35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3BB892D-F843-36D9-5626-B3A15C7E0DD5}"/>
              </a:ext>
            </a:extLst>
          </p:cNvPr>
          <p:cNvSpPr txBox="1"/>
          <p:nvPr/>
        </p:nvSpPr>
        <p:spPr>
          <a:xfrm>
            <a:off x="1884510" y="616115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/>
              <a:t>(Imagem do Google)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4352F18-4D7A-FAE6-5840-CFADCEB2D8FC}"/>
              </a:ext>
            </a:extLst>
          </p:cNvPr>
          <p:cNvSpPr txBox="1"/>
          <p:nvPr/>
        </p:nvSpPr>
        <p:spPr>
          <a:xfrm>
            <a:off x="7703357" y="61486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/>
              <a:t>(Imagem do Google)</a:t>
            </a:r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BE3B047-3C1C-6FA8-5D7F-72DA94FAD388}"/>
              </a:ext>
            </a:extLst>
          </p:cNvPr>
          <p:cNvSpPr/>
          <p:nvPr/>
        </p:nvSpPr>
        <p:spPr>
          <a:xfrm>
            <a:off x="9151560" y="5625663"/>
            <a:ext cx="1402086" cy="436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24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AB37-12DC-74EF-BA6E-2A5251E9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8C7C6-7D6F-93E8-2DB0-73D7520C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Croqui - Placar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51AA10-47F0-724D-AA81-FF05DAED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13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1A50EBCE-CCBA-49DE-121C-6C6392C17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pic>
        <p:nvPicPr>
          <p:cNvPr id="8" name="Espaço Reservado para Conteúdo 7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E6675AD6-E91E-2B09-9E02-6FD6D1AFD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115" t="2325" r="3218" b="2255"/>
          <a:stretch/>
        </p:blipFill>
        <p:spPr>
          <a:xfrm rot="5400000">
            <a:off x="3921403" y="768578"/>
            <a:ext cx="4345606" cy="6739514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1B6B97-1633-BFD6-35CE-39EBEB3661F5}"/>
              </a:ext>
            </a:extLst>
          </p:cNvPr>
          <p:cNvSpPr txBox="1"/>
          <p:nvPr/>
        </p:nvSpPr>
        <p:spPr>
          <a:xfrm>
            <a:off x="4732524" y="6325586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4129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D77C0-70AF-DC1A-DC52-EF970D376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7D7CB-9A66-2140-EC13-34038750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REGRAS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4AA043-35A8-9DFB-FD1A-DC3A4303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CA5591F6-A635-8119-BD00-4177CDB6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96A5388-C09B-4E26-A8DB-48C85C8C6429}"/>
              </a:ext>
            </a:extLst>
          </p:cNvPr>
          <p:cNvSpPr txBox="1"/>
          <p:nvPr/>
        </p:nvSpPr>
        <p:spPr>
          <a:xfrm>
            <a:off x="865909" y="1922318"/>
            <a:ext cx="10529454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800" b="1">
                <a:latin typeface="The Serif Hand Black"/>
                <a:ea typeface="+mn-lt"/>
                <a:cs typeface="+mn-lt"/>
              </a:rPr>
              <a:t>Rodadas: 2 rounds de 2 minutos, E 1 ROUND DE DESEMPATE (SE NECESSÁRIO);</a:t>
            </a:r>
            <a:endParaRPr lang="pt-BR" sz="2800">
              <a:latin typeface="The Serif Hand Black"/>
            </a:endParaRPr>
          </a:p>
          <a:p>
            <a:pPr marL="342900" indent="-342900">
              <a:buFont typeface="Arial"/>
              <a:buChar char="•"/>
            </a:pPr>
            <a:r>
              <a:rPr lang="pt-BR" sz="2800" b="1">
                <a:latin typeface="The Serif Hand Black"/>
                <a:ea typeface="+mn-lt"/>
                <a:cs typeface="+mn-lt"/>
              </a:rPr>
              <a:t>Balões: Cada robô possui 1 balão acoplado em sua estrutura (aos lados ou atrás);</a:t>
            </a:r>
          </a:p>
          <a:p>
            <a:pPr marL="342900" indent="-342900">
              <a:buFont typeface="Arial"/>
              <a:buChar char="•"/>
            </a:pPr>
            <a:r>
              <a:rPr lang="pt-BR" sz="2800" b="1">
                <a:latin typeface="The Serif Hand Black"/>
                <a:ea typeface="+mn-lt"/>
                <a:cs typeface="+mn-lt"/>
              </a:rPr>
              <a:t>Vencedor: O robô que estourar o balão do adversário primeiro, GANHA O ROUND, A EQUIPE QUE GANHAR DOIS ROUNDS VENCE A PARTIDA;</a:t>
            </a:r>
          </a:p>
          <a:p>
            <a:pPr marL="342900" indent="-342900">
              <a:buFont typeface="Arial"/>
              <a:buChar char="•"/>
            </a:pPr>
            <a:r>
              <a:rPr lang="pt-BR" sz="2800" b="1">
                <a:latin typeface="The Serif Hand Black"/>
                <a:ea typeface="+mn-lt"/>
                <a:cs typeface="+mn-lt"/>
              </a:rPr>
              <a:t>Caso não haja vencedor após os 2 rounds, um tempo extra de 1 MINUTO será adicionado para decidir o vencedor;</a:t>
            </a:r>
          </a:p>
          <a:p>
            <a:pPr marL="342900" indent="-342900">
              <a:buFont typeface="Arial"/>
              <a:buChar char="•"/>
            </a:pPr>
            <a:r>
              <a:rPr lang="pt-BR" sz="2800" b="1">
                <a:latin typeface="The Serif Hand Black"/>
                <a:ea typeface="+mn-lt"/>
                <a:cs typeface="+mn-lt"/>
              </a:rPr>
              <a:t>Posicionamento: Robôs começam de frente um para o outro, com marcação pré-definida na arena;</a:t>
            </a:r>
          </a:p>
          <a:p>
            <a:pPr marL="342900" indent="-342900">
              <a:buFont typeface="Arial"/>
              <a:buChar char="•"/>
            </a:pPr>
            <a:r>
              <a:rPr lang="pt-BR" sz="2800">
                <a:latin typeface="The Serif Hand Black"/>
                <a:ea typeface="+mn-lt"/>
                <a:cs typeface="+mn-lt"/>
              </a:rPr>
              <a:t>Penalidade por Fuga Excessiva:</a:t>
            </a:r>
            <a:r>
              <a:rPr lang="pt-BR" sz="2800" b="1">
                <a:latin typeface="The Serif Hand Black"/>
                <a:ea typeface="+mn-lt"/>
                <a:cs typeface="+mn-lt"/>
              </a:rPr>
              <a:t> Se um robô ficar apenas fugindo e não tentar atacar, o robô ficará imóvel por 10 segundos NA MARCAÇÃO DE INÍCIO DE COMBATE.</a:t>
            </a:r>
          </a:p>
          <a:p>
            <a:endParaRPr lang="pt-BR" sz="2000">
              <a:latin typeface="The Serif Hand Black"/>
            </a:endParaRPr>
          </a:p>
          <a:p>
            <a:endParaRPr lang="pt-BR" sz="2000">
              <a:latin typeface="The Serif Hand Black"/>
            </a:endParaRPr>
          </a:p>
          <a:p>
            <a:endParaRPr lang="pt-BR" sz="2000">
              <a:latin typeface="The Serif Hand Black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44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73657-AE65-FB95-9F05-13B602D4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PRÓXIMAS ENTREGAS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044AE-624D-0675-6482-54E8CF63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15</a:t>
            </a:fld>
            <a:endParaRPr lang="en-US"/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6D239451-02EC-B282-5644-3302970B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8018014-7599-0566-C24E-4F8F761C25E2}"/>
              </a:ext>
            </a:extLst>
          </p:cNvPr>
          <p:cNvSpPr txBox="1"/>
          <p:nvPr/>
        </p:nvSpPr>
        <p:spPr>
          <a:xfrm>
            <a:off x="832757" y="2043793"/>
            <a:ext cx="1049927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t-BR" sz="4400">
                <a:solidFill>
                  <a:srgbClr val="000000"/>
                </a:solidFill>
                <a:latin typeface="The Serif Hand Black"/>
                <a:cs typeface="Arial"/>
              </a:rPr>
              <a:t>Cronograma;</a:t>
            </a:r>
          </a:p>
          <a:p>
            <a:pPr marL="285750" indent="-285750">
              <a:buFont typeface="Arial,Sans-Serif"/>
              <a:buChar char="•"/>
            </a:pPr>
            <a:r>
              <a:rPr lang="pt-BR" sz="4400">
                <a:solidFill>
                  <a:srgbClr val="000000"/>
                </a:solidFill>
                <a:latin typeface="The Serif Hand Black"/>
                <a:cs typeface="Arial"/>
              </a:rPr>
              <a:t>Testes iniciais;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 sz="4400">
                <a:solidFill>
                  <a:srgbClr val="000000"/>
                </a:solidFill>
                <a:latin typeface="The Serif Hand Black"/>
                <a:cs typeface="Arial"/>
              </a:rPr>
              <a:t>Definição de: Tamanho – Material – Tecnologias aplicadas -  Componentes.</a:t>
            </a:r>
          </a:p>
          <a:p>
            <a:endParaRPr lang="pt-BR" sz="4400">
              <a:solidFill>
                <a:srgbClr val="000000"/>
              </a:solidFill>
              <a:latin typeface="The Serif Hand Black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t-BR" sz="4400">
              <a:solidFill>
                <a:srgbClr val="000000"/>
              </a:solidFill>
              <a:latin typeface="The Serif Hand Black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pt-BR" sz="4400">
              <a:solidFill>
                <a:srgbClr val="000000"/>
              </a:solidFill>
              <a:latin typeface="The Serif Hand Blac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960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CF1B8-8582-6FA5-6E59-E9E5A76A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Código QR&#10;&#10;O conteúdo gerado por IA pode estar incorreto.">
            <a:extLst>
              <a:ext uri="{FF2B5EF4-FFF2-40B4-BE49-F238E27FC236}">
                <a16:creationId xmlns:a16="http://schemas.microsoft.com/office/drawing/2014/main" id="{800BFA8B-3BC0-25A1-A09B-A39F7C868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040" y="2007609"/>
            <a:ext cx="3526741" cy="4114800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B89B28-E53B-25E7-FF3F-093B58BE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16</a:t>
            </a:fld>
            <a:endParaRPr lang="en-US"/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DD2A4BFF-C499-90D2-B9A5-700456AF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93313C-6CDF-46C4-0875-760294FAB0E4}"/>
              </a:ext>
            </a:extLst>
          </p:cNvPr>
          <p:cNvSpPr txBox="1"/>
          <p:nvPr/>
        </p:nvSpPr>
        <p:spPr>
          <a:xfrm>
            <a:off x="799381" y="598098"/>
            <a:ext cx="50148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>
                <a:latin typeface="The Serif Hand Black"/>
                <a:ea typeface="+mn-lt"/>
                <a:cs typeface="+mn-lt"/>
              </a:rPr>
              <a:t>Repositório</a:t>
            </a:r>
          </a:p>
        </p:txBody>
      </p:sp>
    </p:spTree>
    <p:extLst>
      <p:ext uri="{BB962C8B-B14F-4D97-AF65-F5344CB8AC3E}">
        <p14:creationId xmlns:p14="http://schemas.microsoft.com/office/powerpoint/2010/main" val="186406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26F9B-3463-2F24-C705-A9BAE57D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0399E-A6D9-7060-287C-C26936A4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9A658E6B-413F-FCFB-A282-41D253FD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8" name="CaixaDeTexto 2">
            <a:extLst>
              <a:ext uri="{FF2B5EF4-FFF2-40B4-BE49-F238E27FC236}">
                <a16:creationId xmlns:a16="http://schemas.microsoft.com/office/drawing/2014/main" id="{37040CC3-5C0A-4E1E-7A5A-65E50A363B6D}"/>
              </a:ext>
            </a:extLst>
          </p:cNvPr>
          <p:cNvSpPr txBox="1"/>
          <p:nvPr/>
        </p:nvSpPr>
        <p:spPr>
          <a:xfrm>
            <a:off x="3240426" y="1958279"/>
            <a:ext cx="5703070" cy="426384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600" b="1"/>
              <a:t>Agradecemos pela Atenção!</a:t>
            </a:r>
          </a:p>
          <a:p>
            <a:pPr algn="ctr"/>
            <a:r>
              <a:rPr lang="pt-BR" sz="7200" b="1"/>
              <a:t>Equipe AITEC</a:t>
            </a:r>
          </a:p>
        </p:txBody>
      </p:sp>
    </p:spTree>
    <p:extLst>
      <p:ext uri="{BB962C8B-B14F-4D97-AF65-F5344CB8AC3E}">
        <p14:creationId xmlns:p14="http://schemas.microsoft.com/office/powerpoint/2010/main" val="367820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E8F2D-9474-61A3-75E5-24E1BF29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Sumário</a:t>
            </a: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6FB81C3F-98B1-1FB6-AB37-5CDD2E98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58FD55-5C0A-DECD-520E-85CCDCFD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pt-BR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EC3351E7-AA30-AB49-2A95-16A9B1989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9929925"/>
              </p:ext>
            </p:extLst>
          </p:nvPr>
        </p:nvGraphicFramePr>
        <p:xfrm>
          <a:off x="838200" y="1928813"/>
          <a:ext cx="10515600" cy="4244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778285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4047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Equipe</a:t>
                      </a:r>
                      <a:endParaRPr lang="en-US" sz="4400" b="0" i="0" u="none" strike="noStrike" noProof="0">
                        <a:solidFill>
                          <a:srgbClr val="000000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Tema do Projeto</a:t>
                      </a:r>
                      <a:endParaRPr lang="en-US" sz="4400" b="0" i="0" u="none" strike="noStrike" noProof="0">
                        <a:solidFill>
                          <a:srgbClr val="000000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Mapa mental</a:t>
                      </a:r>
                      <a:endParaRPr lang="en-US" sz="4400" b="0" i="0" u="none" strike="noStrike" noProof="0">
                        <a:solidFill>
                          <a:srgbClr val="000000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Robô</a:t>
                      </a:r>
                      <a:endParaRPr lang="en-US" sz="4400" b="0" i="0" u="none" strike="noStrike" noProof="0">
                        <a:solidFill>
                          <a:srgbClr val="000000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Controle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Arena</a:t>
                      </a:r>
                      <a:endParaRPr lang="en-US" sz="4400" b="1" i="0" u="none" strike="noStrike" noProof="0">
                        <a:solidFill>
                          <a:srgbClr val="FFFFFF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Placar</a:t>
                      </a:r>
                      <a:endParaRPr lang="en-US" sz="4400" b="1" i="0" u="none" strike="noStrike" noProof="0">
                        <a:solidFill>
                          <a:srgbClr val="FFFFFF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Regras</a:t>
                      </a:r>
                      <a:endParaRPr lang="en-US" sz="4400" b="1" i="0" u="none" strike="noStrike" noProof="0">
                        <a:solidFill>
                          <a:srgbClr val="FFFFFF"/>
                        </a:solidFill>
                        <a:latin typeface="The Serif Hand Black"/>
                      </a:endParaRP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Próximas entregas</a:t>
                      </a:r>
                    </a:p>
                    <a:p>
                      <a:pPr marL="285750" marR="0" lvl="0" indent="-28575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pt-BR" sz="4400" b="0" i="0" u="none" strike="noStrike" noProof="0">
                          <a:solidFill>
                            <a:srgbClr val="000000"/>
                          </a:solidFill>
                          <a:latin typeface="The Serif Hand Black"/>
                        </a:rPr>
                        <a:t>Repositório</a:t>
                      </a:r>
                      <a:endParaRPr lang="pt-BR" sz="4400">
                        <a:latin typeface="The Serif Hand Black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953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631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209E189-483D-CFA6-C6F3-38CFBEF173C6}"/>
              </a:ext>
            </a:extLst>
          </p:cNvPr>
          <p:cNvCxnSpPr/>
          <p:nvPr/>
        </p:nvCxnSpPr>
        <p:spPr>
          <a:xfrm>
            <a:off x="5991865" y="1725499"/>
            <a:ext cx="2094767" cy="117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AEFF02-EDFF-A889-0E39-A65E5EB2F3E3}"/>
              </a:ext>
            </a:extLst>
          </p:cNvPr>
          <p:cNvSpPr txBox="1"/>
          <p:nvPr/>
        </p:nvSpPr>
        <p:spPr>
          <a:xfrm>
            <a:off x="6032896" y="1129821"/>
            <a:ext cx="2028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/>
              <a:t>Robô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9CCA268-255A-2D5B-7C29-9959A3D3C6F2}"/>
              </a:ext>
            </a:extLst>
          </p:cNvPr>
          <p:cNvCxnSpPr>
            <a:cxnSpLocks/>
          </p:cNvCxnSpPr>
          <p:nvPr/>
        </p:nvCxnSpPr>
        <p:spPr>
          <a:xfrm>
            <a:off x="290570" y="1692370"/>
            <a:ext cx="2094767" cy="117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5C870D-C933-EF18-0201-C541908EB059}"/>
              </a:ext>
            </a:extLst>
          </p:cNvPr>
          <p:cNvSpPr txBox="1"/>
          <p:nvPr/>
        </p:nvSpPr>
        <p:spPr>
          <a:xfrm>
            <a:off x="331602" y="1125267"/>
            <a:ext cx="2028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/>
              <a:t>Arena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B45E9B6-B30B-2677-9F7B-88F2162BF8D4}"/>
              </a:ext>
            </a:extLst>
          </p:cNvPr>
          <p:cNvCxnSpPr>
            <a:cxnSpLocks/>
          </p:cNvCxnSpPr>
          <p:nvPr/>
        </p:nvCxnSpPr>
        <p:spPr>
          <a:xfrm>
            <a:off x="3273846" y="1670283"/>
            <a:ext cx="2094767" cy="117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611988-4131-2A02-6AD5-EE9DC93849F9}"/>
              </a:ext>
            </a:extLst>
          </p:cNvPr>
          <p:cNvSpPr txBox="1"/>
          <p:nvPr/>
        </p:nvSpPr>
        <p:spPr>
          <a:xfrm>
            <a:off x="3314878" y="1103180"/>
            <a:ext cx="2028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/>
              <a:t>Placar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6E16D55-E30B-66C9-C1C1-B1A5D18E14A7}"/>
              </a:ext>
            </a:extLst>
          </p:cNvPr>
          <p:cNvCxnSpPr>
            <a:cxnSpLocks/>
          </p:cNvCxnSpPr>
          <p:nvPr/>
        </p:nvCxnSpPr>
        <p:spPr>
          <a:xfrm flipV="1">
            <a:off x="11194466" y="1740574"/>
            <a:ext cx="1001464" cy="214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05E29BE-ABB4-BB46-F1B3-F8B50AC6356E}"/>
              </a:ext>
            </a:extLst>
          </p:cNvPr>
          <p:cNvSpPr txBox="1"/>
          <p:nvPr/>
        </p:nvSpPr>
        <p:spPr>
          <a:xfrm>
            <a:off x="10683325" y="1161748"/>
            <a:ext cx="2028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/>
              <a:t>Regras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53B48C5-A28D-FA08-AD9D-2004505BA086}"/>
              </a:ext>
            </a:extLst>
          </p:cNvPr>
          <p:cNvCxnSpPr>
            <a:cxnSpLocks/>
          </p:cNvCxnSpPr>
          <p:nvPr/>
        </p:nvCxnSpPr>
        <p:spPr>
          <a:xfrm>
            <a:off x="8777128" y="1723725"/>
            <a:ext cx="2094767" cy="1172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58F0506-646A-655C-1EEE-2C236AD64A71}"/>
              </a:ext>
            </a:extLst>
          </p:cNvPr>
          <p:cNvSpPr txBox="1"/>
          <p:nvPr/>
        </p:nvSpPr>
        <p:spPr>
          <a:xfrm>
            <a:off x="8818160" y="1128047"/>
            <a:ext cx="20280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b="1"/>
              <a:t>Controle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A32C9E-EC52-F027-333D-B17032537B79}"/>
              </a:ext>
            </a:extLst>
          </p:cNvPr>
          <p:cNvSpPr txBox="1"/>
          <p:nvPr/>
        </p:nvSpPr>
        <p:spPr>
          <a:xfrm>
            <a:off x="3272203" y="-3664"/>
            <a:ext cx="5591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b="1"/>
              <a:t>Equipe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B8A2B37C-CA6B-FB38-BF23-5046D70D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027" r="208" b="39566"/>
          <a:stretch/>
        </p:blipFill>
        <p:spPr>
          <a:xfrm>
            <a:off x="8258908" y="5474"/>
            <a:ext cx="3930765" cy="100076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125D486-5287-63D0-B008-96C6525716F0}"/>
              </a:ext>
            </a:extLst>
          </p:cNvPr>
          <p:cNvSpPr txBox="1"/>
          <p:nvPr/>
        </p:nvSpPr>
        <p:spPr>
          <a:xfrm>
            <a:off x="5525227" y="5548904"/>
            <a:ext cx="32059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latin typeface="The Hand Bold"/>
                <a:ea typeface="Segoe UI"/>
                <a:cs typeface="Segoe UI"/>
              </a:rPr>
              <a:t>João</a:t>
            </a:r>
            <a:r>
              <a:rPr lang="pt-BR" sz="3600" baseline="0">
                <a:latin typeface="The Hand Bold"/>
                <a:ea typeface="Segoe UI"/>
                <a:cs typeface="Segoe UI"/>
              </a:rPr>
              <a:t> Pedro </a:t>
            </a:r>
            <a:endParaRPr lang="en-US" sz="3600">
              <a:latin typeface="The Hand Bold"/>
              <a:ea typeface="Segoe UI"/>
              <a:cs typeface="Segoe UI"/>
            </a:endParaRPr>
          </a:p>
          <a:p>
            <a:pPr algn="ctr"/>
            <a:r>
              <a:rPr lang="pt-BR" sz="3600">
                <a:latin typeface="The Hand Bold"/>
                <a:ea typeface="Segoe UI"/>
                <a:cs typeface="Segoe UI"/>
              </a:rPr>
              <a:t>​</a:t>
            </a:r>
            <a:r>
              <a:rPr lang="pt-BR" sz="3600">
                <a:ea typeface="+mn-lt"/>
                <a:cs typeface="+mn-lt"/>
              </a:rPr>
              <a:t>Programação </a:t>
            </a:r>
            <a:r>
              <a:rPr lang="pt-BR" sz="3600">
                <a:latin typeface="The Hand Bold"/>
                <a:ea typeface="+mn-lt"/>
                <a:cs typeface="Segoe UI"/>
              </a:rPr>
              <a:t>/ </a:t>
            </a:r>
            <a:r>
              <a:rPr lang="pt-BR" sz="3600" baseline="0">
                <a:latin typeface="The Hand Bold"/>
                <a:ea typeface="Segoe UI"/>
                <a:cs typeface="Segoe UI"/>
              </a:rPr>
              <a:t>Eletrônica</a:t>
            </a:r>
            <a:endParaRPr lang="pt-BR" sz="36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67CD98-593F-1291-4F42-CA01DD8BD1C1}"/>
              </a:ext>
            </a:extLst>
          </p:cNvPr>
          <p:cNvSpPr txBox="1"/>
          <p:nvPr/>
        </p:nvSpPr>
        <p:spPr>
          <a:xfrm>
            <a:off x="8525" y="5570811"/>
            <a:ext cx="27320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/>
              <a:t> </a:t>
            </a:r>
            <a:r>
              <a:rPr lang="pt-BR" sz="3600">
                <a:solidFill>
                  <a:srgbClr val="000000"/>
                </a:solidFill>
                <a:ea typeface="+mn-lt"/>
                <a:cs typeface="+mn-lt"/>
              </a:rPr>
              <a:t>Gabriel </a:t>
            </a:r>
          </a:p>
          <a:p>
            <a:pPr algn="ctr"/>
            <a:r>
              <a:rPr lang="pt-BR" sz="3600"/>
              <a:t>Eletrônica / </a:t>
            </a:r>
            <a:r>
              <a:rPr lang="pt-BR" sz="3600">
                <a:ea typeface="+mn-lt"/>
                <a:cs typeface="+mn-lt"/>
              </a:rPr>
              <a:t>Mecânica</a:t>
            </a:r>
            <a:endParaRPr lang="pt-BR" sz="3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12E3A3-7834-75FF-BF39-DEB7C5283F4C}"/>
              </a:ext>
            </a:extLst>
          </p:cNvPr>
          <p:cNvSpPr txBox="1"/>
          <p:nvPr/>
        </p:nvSpPr>
        <p:spPr>
          <a:xfrm>
            <a:off x="2876472" y="5566375"/>
            <a:ext cx="2874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cs typeface="Segoe UI"/>
              </a:rPr>
              <a:t>João Vitor</a:t>
            </a:r>
            <a:endParaRPr lang="pt-BR"/>
          </a:p>
          <a:p>
            <a:pPr algn="ctr"/>
            <a:r>
              <a:rPr lang="pt-BR" sz="3600">
                <a:ea typeface="+mn-lt"/>
                <a:cs typeface="+mn-lt"/>
              </a:rPr>
              <a:t>Mecânica / Programação 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59279C-F83C-5D08-2731-07E8022AEF2F}"/>
              </a:ext>
            </a:extLst>
          </p:cNvPr>
          <p:cNvSpPr txBox="1"/>
          <p:nvPr/>
        </p:nvSpPr>
        <p:spPr>
          <a:xfrm>
            <a:off x="11190179" y="1748104"/>
            <a:ext cx="1020418" cy="657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cs typeface="Segoe UI"/>
              </a:rPr>
              <a:t>José​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085871-290A-AB0B-46BB-79D01B2E07E0}"/>
              </a:ext>
            </a:extLst>
          </p:cNvPr>
          <p:cNvSpPr txBox="1"/>
          <p:nvPr/>
        </p:nvSpPr>
        <p:spPr>
          <a:xfrm>
            <a:off x="8439632" y="5528117"/>
            <a:ext cx="31898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cs typeface="Segoe UI"/>
              </a:rPr>
              <a:t>José</a:t>
            </a:r>
          </a:p>
          <a:p>
            <a:pPr algn="ctr"/>
            <a:r>
              <a:rPr lang="pt-BR" sz="3600">
                <a:cs typeface="Segoe UI"/>
              </a:rPr>
              <a:t>Eletrônica /</a:t>
            </a:r>
            <a:r>
              <a:rPr lang="pt-BR" sz="3600">
                <a:ea typeface="+mn-lt"/>
                <a:cs typeface="Segoe UI"/>
              </a:rPr>
              <a:t> </a:t>
            </a:r>
            <a:r>
              <a:rPr lang="pt-BR" sz="3600">
                <a:ea typeface="+mn-lt"/>
                <a:cs typeface="+mn-lt"/>
              </a:rPr>
              <a:t>Programação </a:t>
            </a:r>
          </a:p>
        </p:txBody>
      </p:sp>
      <p:pic>
        <p:nvPicPr>
          <p:cNvPr id="6" name="Imagem 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6111A639-760D-C30B-D271-F7BE57FD2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55" y="1873490"/>
            <a:ext cx="987879" cy="1321254"/>
          </a:xfrm>
          <a:prstGeom prst="rect">
            <a:avLst/>
          </a:prstGeom>
        </p:spPr>
      </p:pic>
      <p:pic>
        <p:nvPicPr>
          <p:cNvPr id="22" name="Imagem 21" descr="Homem de óculos sorrindo&#10;&#10;O conteúdo gerado por IA pode estar incorreto.">
            <a:extLst>
              <a:ext uri="{FF2B5EF4-FFF2-40B4-BE49-F238E27FC236}">
                <a16:creationId xmlns:a16="http://schemas.microsoft.com/office/drawing/2014/main" id="{F9E33886-22A3-6A9E-6B94-C517064E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02" y="1872439"/>
            <a:ext cx="987879" cy="1321254"/>
          </a:xfrm>
          <a:prstGeom prst="rect">
            <a:avLst/>
          </a:prstGeom>
        </p:spPr>
      </p:pic>
      <p:pic>
        <p:nvPicPr>
          <p:cNvPr id="23" name="Imagem 22" descr="Pessoa com óculos de grau&#10;&#10;O conteúdo gerado por IA pode estar incorreto.">
            <a:extLst>
              <a:ext uri="{FF2B5EF4-FFF2-40B4-BE49-F238E27FC236}">
                <a16:creationId xmlns:a16="http://schemas.microsoft.com/office/drawing/2014/main" id="{E481530D-7704-0998-C651-C5B5D108B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257" y="1873956"/>
            <a:ext cx="987879" cy="1321254"/>
          </a:xfrm>
          <a:prstGeom prst="rect">
            <a:avLst/>
          </a:prstGeom>
        </p:spPr>
      </p:pic>
      <p:pic>
        <p:nvPicPr>
          <p:cNvPr id="24" name="Imagem 23" descr="Pessoa com cabelo curto&#10;&#10;O conteúdo gerado por IA pode estar incorreto.">
            <a:extLst>
              <a:ext uri="{FF2B5EF4-FFF2-40B4-BE49-F238E27FC236}">
                <a16:creationId xmlns:a16="http://schemas.microsoft.com/office/drawing/2014/main" id="{C46FE512-FCE4-2E12-D1A1-8D4AEAE5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407" y="4321246"/>
            <a:ext cx="987879" cy="1321254"/>
          </a:xfrm>
          <a:prstGeom prst="rect">
            <a:avLst/>
          </a:prstGeom>
        </p:spPr>
      </p:pic>
      <p:pic>
        <p:nvPicPr>
          <p:cNvPr id="25" name="Imagem 24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3B62CE23-6C8F-FC85-3EDB-EA5A39BD6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175" y="4340654"/>
            <a:ext cx="987879" cy="1321254"/>
          </a:xfrm>
          <a:prstGeom prst="rect">
            <a:avLst/>
          </a:prstGeom>
        </p:spPr>
      </p:pic>
      <p:pic>
        <p:nvPicPr>
          <p:cNvPr id="26" name="Imagem 2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7D8F1858-A461-E7EA-62B9-698C82A53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2811" y="4327517"/>
            <a:ext cx="987879" cy="1321254"/>
          </a:xfrm>
          <a:prstGeom prst="rect">
            <a:avLst/>
          </a:prstGeom>
        </p:spPr>
      </p:pic>
      <p:pic>
        <p:nvPicPr>
          <p:cNvPr id="27" name="Imagem 26" descr="Pessoa de cabelos curtos sorrindo&#10;&#10;O conteúdo gerado por IA pode estar incorreto.">
            <a:extLst>
              <a:ext uri="{FF2B5EF4-FFF2-40B4-BE49-F238E27FC236}">
                <a16:creationId xmlns:a16="http://schemas.microsoft.com/office/drawing/2014/main" id="{D85C3227-A8CF-996A-7D24-83AF623B9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788" y="1872906"/>
            <a:ext cx="987879" cy="1321254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1DEC86-5BD1-3621-9A5E-A10E474EAC82}"/>
              </a:ext>
            </a:extLst>
          </p:cNvPr>
          <p:cNvSpPr txBox="1"/>
          <p:nvPr/>
        </p:nvSpPr>
        <p:spPr>
          <a:xfrm>
            <a:off x="2893988" y="3170702"/>
            <a:ext cx="28745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>
                <a:ea typeface="+mn-lt"/>
                <a:cs typeface="Segoe UI"/>
              </a:rPr>
              <a:t>Eric</a:t>
            </a:r>
            <a:r>
              <a:rPr lang="pt-BR" sz="3600">
                <a:solidFill>
                  <a:srgbClr val="000000"/>
                </a:solidFill>
                <a:ea typeface="+mn-lt"/>
                <a:cs typeface="Segoe UI"/>
              </a:rPr>
              <a:t> </a:t>
            </a:r>
            <a:endParaRPr lang="pt-BR">
              <a:cs typeface="Segoe UI"/>
            </a:endParaRPr>
          </a:p>
          <a:p>
            <a:pPr algn="ctr"/>
            <a:r>
              <a:rPr lang="pt-BR" sz="3600">
                <a:cs typeface="Segoe UI"/>
              </a:rPr>
              <a:t>Eletrônica /</a:t>
            </a:r>
            <a:r>
              <a:rPr lang="pt-BR" sz="3600">
                <a:ea typeface="+mn-lt"/>
                <a:cs typeface="Segoe UI"/>
              </a:rPr>
              <a:t> </a:t>
            </a:r>
            <a:r>
              <a:rPr lang="pt-BR" sz="3600">
                <a:ea typeface="+mn-lt"/>
                <a:cs typeface="+mn-lt"/>
              </a:rPr>
              <a:t>Programação </a:t>
            </a:r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706DD65-D70D-436A-BC30-FBA73381682C}"/>
              </a:ext>
            </a:extLst>
          </p:cNvPr>
          <p:cNvSpPr txBox="1"/>
          <p:nvPr/>
        </p:nvSpPr>
        <p:spPr>
          <a:xfrm>
            <a:off x="5611034" y="3210388"/>
            <a:ext cx="30438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/>
              <a:t>Kaike</a:t>
            </a:r>
            <a:endParaRPr lang="pt-BR"/>
          </a:p>
          <a:p>
            <a:pPr algn="ctr"/>
            <a:r>
              <a:rPr lang="pt-BR" sz="3600">
                <a:ea typeface="+mn-lt"/>
                <a:cs typeface="+mn-lt"/>
              </a:rPr>
              <a:t>Mecânica </a:t>
            </a:r>
            <a:r>
              <a:rPr lang="pt-BR" sz="3600"/>
              <a:t>/ </a:t>
            </a:r>
            <a:r>
              <a:rPr lang="pt-BR" sz="3600">
                <a:ea typeface="+mn-lt"/>
                <a:cs typeface="+mn-lt"/>
              </a:rPr>
              <a:t>Eletrônica </a:t>
            </a:r>
            <a:r>
              <a:rPr lang="pt-BR" sz="3600"/>
              <a:t>  ​</a:t>
            </a:r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39F34AE-9790-AED6-9589-13468B90A933}"/>
              </a:ext>
            </a:extLst>
          </p:cNvPr>
          <p:cNvSpPr txBox="1"/>
          <p:nvPr/>
        </p:nvSpPr>
        <p:spPr>
          <a:xfrm>
            <a:off x="8705802" y="3158526"/>
            <a:ext cx="24633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/>
              <a:t>Heloisa</a:t>
            </a:r>
          </a:p>
          <a:p>
            <a:pPr algn="ctr"/>
            <a:r>
              <a:rPr lang="pt-BR" sz="3600">
                <a:ea typeface="+mn-lt"/>
                <a:cs typeface="+mn-lt"/>
              </a:rPr>
              <a:t>Mecânica / Eletrônica </a:t>
            </a:r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A7B0A4-749A-1C4F-5E9D-31366BBF89BE}"/>
              </a:ext>
            </a:extLst>
          </p:cNvPr>
          <p:cNvSpPr txBox="1"/>
          <p:nvPr/>
        </p:nvSpPr>
        <p:spPr>
          <a:xfrm>
            <a:off x="11398" y="3190499"/>
            <a:ext cx="28928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/>
              <a:t>Elisângela</a:t>
            </a:r>
            <a:endParaRPr lang="pt-BR"/>
          </a:p>
          <a:p>
            <a:pPr algn="ctr"/>
            <a:r>
              <a:rPr lang="pt-BR" sz="3600">
                <a:ea typeface="+mn-lt"/>
                <a:cs typeface="+mn-lt"/>
              </a:rPr>
              <a:t>Mecânica / Programação</a:t>
            </a:r>
            <a:endParaRPr lang="pt-BR" sz="3600"/>
          </a:p>
        </p:txBody>
      </p:sp>
      <p:pic>
        <p:nvPicPr>
          <p:cNvPr id="2" name="Imagem 1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4E0371C7-B4C9-267C-B174-6E3FF6982F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583" y="4388447"/>
            <a:ext cx="987879" cy="12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67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793D-7032-C02F-BE92-F69CB005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2075C-1500-EEDC-26C1-4069B3B4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Tema do Projeto</a:t>
            </a:r>
          </a:p>
        </p:txBody>
      </p:sp>
      <p:pic>
        <p:nvPicPr>
          <p:cNvPr id="10" name="Espaço Reservado para Conteúdo 9" descr="Grupo de 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4E961219-24BA-47FE-24A7-C1D6E0D05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9290" y="2018284"/>
            <a:ext cx="4798348" cy="3697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65EF51F3-8946-515A-B0FF-B6710BCC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549874-63FC-F451-4C34-D7805507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pt-BR"/>
          </a:p>
        </p:txBody>
      </p:sp>
      <p:pic>
        <p:nvPicPr>
          <p:cNvPr id="5" name="Imagem 4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D8523E39-E64E-8F99-41A2-920DFB92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5" y="2016140"/>
            <a:ext cx="6597434" cy="3697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D17A6F-FC6C-5940-7F7D-6E3E9BFB67FB}"/>
              </a:ext>
            </a:extLst>
          </p:cNvPr>
          <p:cNvSpPr txBox="1"/>
          <p:nvPr/>
        </p:nvSpPr>
        <p:spPr>
          <a:xfrm>
            <a:off x="2191870" y="5701235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4601B7-E9F7-C139-EA18-EB71CA528F01}"/>
              </a:ext>
            </a:extLst>
          </p:cNvPr>
          <p:cNvSpPr txBox="1"/>
          <p:nvPr/>
        </p:nvSpPr>
        <p:spPr>
          <a:xfrm>
            <a:off x="7895399" y="5699204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1202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9604E-8768-C995-6EFC-37AC1B80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783DF-53EE-D8B2-42CF-644CDE72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Mapa Mental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D0F4C9-7FDA-1D3E-41FB-4659B8AA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4348EF52-1EEE-F075-36DA-65189300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FC56B23-0C0B-F786-2C30-1DB7D727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8556" y="1838429"/>
            <a:ext cx="8395632" cy="466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D45CE3A-2609-6DA7-81CB-A987FAB98C4D}"/>
              </a:ext>
            </a:extLst>
          </p:cNvPr>
          <p:cNvSpPr txBox="1"/>
          <p:nvPr/>
        </p:nvSpPr>
        <p:spPr>
          <a:xfrm>
            <a:off x="4732524" y="6461657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69754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F5454-A73D-22C8-8E5E-421FD78E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9A217-2894-6884-2BD4-9B174717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Robô - Inspiração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87E85E-2D61-60E3-74C7-9CA38660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B2D94222-0461-2588-F4E6-74B840FE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A8EF24A-A1E3-B97F-14FA-4EAEF262E891}"/>
              </a:ext>
            </a:extLst>
          </p:cNvPr>
          <p:cNvSpPr txBox="1">
            <a:spLocks/>
          </p:cNvSpPr>
          <p:nvPr/>
        </p:nvSpPr>
        <p:spPr>
          <a:xfrm>
            <a:off x="3118510" y="1727908"/>
            <a:ext cx="5956103" cy="106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200"/>
              <a:t>Robô de competição estoura balão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24C4EE-8BD0-EAF3-A736-B9BC8080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45" y="2780596"/>
            <a:ext cx="3478127" cy="2795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723A8A-FD8B-39FC-9188-AF2965B29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85" y="2751761"/>
            <a:ext cx="4613865" cy="2800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2026A2-43ED-B1B3-857B-DBBB150386E9}"/>
              </a:ext>
            </a:extLst>
          </p:cNvPr>
          <p:cNvSpPr txBox="1"/>
          <p:nvPr/>
        </p:nvSpPr>
        <p:spPr>
          <a:xfrm>
            <a:off x="2079132" y="5577193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FBB253-F1E3-9D85-77C4-405839EBE9DC}"/>
              </a:ext>
            </a:extLst>
          </p:cNvPr>
          <p:cNvSpPr txBox="1"/>
          <p:nvPr/>
        </p:nvSpPr>
        <p:spPr>
          <a:xfrm>
            <a:off x="7249846" y="5577193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13464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249D-DF4D-9AED-3481-CDE696A0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570B-A83E-EE98-B384-A66F874A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Robô - Croqui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0BD4AA-310E-F62B-F9C3-6AD2F5F5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DC714F-35BD-023F-73D4-ECFDC3C7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94" y="2009775"/>
            <a:ext cx="5798099" cy="4347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95E3C9A8-7E60-689D-8A38-E22DDBDB2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08C966-BF97-FAB3-E328-433685469FCF}"/>
              </a:ext>
            </a:extLst>
          </p:cNvPr>
          <p:cNvSpPr txBox="1"/>
          <p:nvPr/>
        </p:nvSpPr>
        <p:spPr>
          <a:xfrm>
            <a:off x="4215453" y="6325586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9030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A844F-AAAD-CC9A-CD27-8F02FD10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6504F-2B7C-4D2E-F9E7-EA17385B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Controle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A25750-658A-002F-14D5-7B7FFAB8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6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8</a:t>
            </a:fld>
            <a:endParaRPr lang="en-US"/>
          </a:p>
        </p:txBody>
      </p:sp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3127AD64-9862-DF24-F7E4-8AA2029E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872767-C1C9-9FE5-D21A-0B8FEE86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34" t="2873" r="314" b="714"/>
          <a:stretch/>
        </p:blipFill>
        <p:spPr>
          <a:xfrm rot="16200000">
            <a:off x="3585992" y="3040936"/>
            <a:ext cx="2395561" cy="2658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CD078C6-979E-12BB-6F00-BBEB449F66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59" t="10071" r="32231" b="5146"/>
          <a:stretch/>
        </p:blipFill>
        <p:spPr>
          <a:xfrm>
            <a:off x="1110993" y="3183772"/>
            <a:ext cx="2452559" cy="2387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 descr="Mouse preto sobre fundo branco&#10;&#10;O conteúdo gerado por IA pode estar incorreto.">
            <a:extLst>
              <a:ext uri="{FF2B5EF4-FFF2-40B4-BE49-F238E27FC236}">
                <a16:creationId xmlns:a16="http://schemas.microsoft.com/office/drawing/2014/main" id="{5F69D483-9A91-3024-138B-DB5038D87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446" y="3206784"/>
            <a:ext cx="3789064" cy="2394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F2B5DF11-1D42-9AB2-187B-ACAF2BC5C8BD}"/>
              </a:ext>
            </a:extLst>
          </p:cNvPr>
          <p:cNvSpPr txBox="1">
            <a:spLocks/>
          </p:cNvSpPr>
          <p:nvPr/>
        </p:nvSpPr>
        <p:spPr>
          <a:xfrm>
            <a:off x="7332406" y="1860240"/>
            <a:ext cx="2759528" cy="1012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200"/>
              <a:t>Controle Joystick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2BC979-4568-33AB-4AE2-409B339A2F66}"/>
              </a:ext>
            </a:extLst>
          </p:cNvPr>
          <p:cNvSpPr txBox="1"/>
          <p:nvPr/>
        </p:nvSpPr>
        <p:spPr>
          <a:xfrm>
            <a:off x="2215203" y="5590800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A9FDFA-AE27-8138-71CA-5732E673142A}"/>
              </a:ext>
            </a:extLst>
          </p:cNvPr>
          <p:cNvSpPr txBox="1"/>
          <p:nvPr/>
        </p:nvSpPr>
        <p:spPr>
          <a:xfrm>
            <a:off x="7346851" y="5600456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(Imagem do Google)</a:t>
            </a:r>
            <a:endParaRPr lang="pt-BR" sz="200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B37F486-68F5-72FE-BA81-9F34472CD681}"/>
              </a:ext>
            </a:extLst>
          </p:cNvPr>
          <p:cNvSpPr txBox="1">
            <a:spLocks/>
          </p:cNvSpPr>
          <p:nvPr/>
        </p:nvSpPr>
        <p:spPr>
          <a:xfrm>
            <a:off x="1629695" y="1860239"/>
            <a:ext cx="3914818" cy="1012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200"/>
              <a:t>Controle por movimento</a:t>
            </a:r>
          </a:p>
        </p:txBody>
      </p:sp>
    </p:spTree>
    <p:extLst>
      <p:ext uri="{BB962C8B-B14F-4D97-AF65-F5344CB8AC3E}">
        <p14:creationId xmlns:p14="http://schemas.microsoft.com/office/powerpoint/2010/main" val="1695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44C78-04A4-A85B-1855-481B99C8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Croqui - Controle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4A4661-6C19-17BF-B80A-F391C114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6350"/>
            <a:ext cx="2743200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  <p:pic>
        <p:nvPicPr>
          <p:cNvPr id="5" name="Imagem 4" descr="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6F9DA88-5B1B-8394-C489-D0370EDD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73" y="1732190"/>
            <a:ext cx="5167890" cy="4629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 descr="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7439CCDB-4F04-9E25-BB02-E01A641C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3" y="1732190"/>
            <a:ext cx="5155599" cy="4629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 descr="Logotipo&#10;&#10;O conteúdo gerado por IA pode estar incorreto.">
            <a:extLst>
              <a:ext uri="{FF2B5EF4-FFF2-40B4-BE49-F238E27FC236}">
                <a16:creationId xmlns:a16="http://schemas.microsoft.com/office/drawing/2014/main" id="{E0E244B3-C212-6CDB-06BC-49F7DB53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908" y="-1371600"/>
            <a:ext cx="3938954" cy="39389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BDB952C-072F-A82E-560F-797454546F41}"/>
              </a:ext>
            </a:extLst>
          </p:cNvPr>
          <p:cNvSpPr txBox="1"/>
          <p:nvPr/>
        </p:nvSpPr>
        <p:spPr>
          <a:xfrm>
            <a:off x="1698132" y="6325586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CC1975-281B-CE1D-1851-9ABDB28C3715}"/>
              </a:ext>
            </a:extLst>
          </p:cNvPr>
          <p:cNvSpPr txBox="1"/>
          <p:nvPr/>
        </p:nvSpPr>
        <p:spPr>
          <a:xfrm>
            <a:off x="7317882" y="6325586"/>
            <a:ext cx="27215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ea typeface="+mn-lt"/>
                <a:cs typeface="+mn-lt"/>
              </a:rPr>
              <a:t>(Criação dos alunos MAV-04)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40594549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SketchyVTI</vt:lpstr>
      <vt:lpstr>Apresentação do PowerPoint</vt:lpstr>
      <vt:lpstr>Sumário</vt:lpstr>
      <vt:lpstr>Apresentação do PowerPoint</vt:lpstr>
      <vt:lpstr>Tema do Projeto</vt:lpstr>
      <vt:lpstr>Mapa Mental</vt:lpstr>
      <vt:lpstr>Robô - Inspiração </vt:lpstr>
      <vt:lpstr>Robô - Croqui </vt:lpstr>
      <vt:lpstr>Controle</vt:lpstr>
      <vt:lpstr>Croqui - Controle</vt:lpstr>
      <vt:lpstr>Arena</vt:lpstr>
      <vt:lpstr>Croqui - Arena</vt:lpstr>
      <vt:lpstr>Placar</vt:lpstr>
      <vt:lpstr>Croqui - Placar</vt:lpstr>
      <vt:lpstr>REGRAS</vt:lpstr>
      <vt:lpstr>PRÓXIMAS ENTREGAS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10</cp:revision>
  <dcterms:created xsi:type="dcterms:W3CDTF">2025-03-13T01:23:51Z</dcterms:created>
  <dcterms:modified xsi:type="dcterms:W3CDTF">2025-04-02T16:37:33Z</dcterms:modified>
</cp:coreProperties>
</file>